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80" d="100"/>
          <a:sy n="80" d="100"/>
        </p:scale>
        <p:origin x="9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3226-5E9C-412A-BBD0-A62B470FA762}" type="datetimeFigureOut">
              <a:rPr lang="en-GB" smtClean="0"/>
              <a:t>02/01/2018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CB4D-4540-48BD-AC19-451F184535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419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3226-5E9C-412A-BBD0-A62B470FA762}" type="datetimeFigureOut">
              <a:rPr lang="en-GB" smtClean="0"/>
              <a:t>02/01/2018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CB4D-4540-48BD-AC19-451F184535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60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3226-5E9C-412A-BBD0-A62B470FA762}" type="datetimeFigureOut">
              <a:rPr lang="en-GB" smtClean="0"/>
              <a:t>02/01/2018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CB4D-4540-48BD-AC19-451F184535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740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3226-5E9C-412A-BBD0-A62B470FA762}" type="datetimeFigureOut">
              <a:rPr lang="en-GB" smtClean="0"/>
              <a:t>02/01/2018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CB4D-4540-48BD-AC19-451F184535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669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3226-5E9C-412A-BBD0-A62B470FA762}" type="datetimeFigureOut">
              <a:rPr lang="en-GB" smtClean="0"/>
              <a:t>02/01/2018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CB4D-4540-48BD-AC19-451F184535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7331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3226-5E9C-412A-BBD0-A62B470FA762}" type="datetimeFigureOut">
              <a:rPr lang="en-GB" smtClean="0"/>
              <a:t>02/01/2018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CB4D-4540-48BD-AC19-451F184535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76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3226-5E9C-412A-BBD0-A62B470FA762}" type="datetimeFigureOut">
              <a:rPr lang="en-GB" smtClean="0"/>
              <a:t>02/01/2018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CB4D-4540-48BD-AC19-451F184535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7699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3226-5E9C-412A-BBD0-A62B470FA762}" type="datetimeFigureOut">
              <a:rPr lang="en-GB" smtClean="0"/>
              <a:t>02/01/2018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CB4D-4540-48BD-AC19-451F184535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1628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3226-5E9C-412A-BBD0-A62B470FA762}" type="datetimeFigureOut">
              <a:rPr lang="en-GB" smtClean="0"/>
              <a:t>02/01/2018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CB4D-4540-48BD-AC19-451F184535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3105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3226-5E9C-412A-BBD0-A62B470FA762}" type="datetimeFigureOut">
              <a:rPr lang="en-GB" smtClean="0"/>
              <a:t>02/01/2018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CB4D-4540-48BD-AC19-451F184535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02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3226-5E9C-412A-BBD0-A62B470FA762}" type="datetimeFigureOut">
              <a:rPr lang="en-GB" smtClean="0"/>
              <a:t>02/01/2018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CB4D-4540-48BD-AC19-451F184535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257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23226-5E9C-412A-BBD0-A62B470FA762}" type="datetimeFigureOut">
              <a:rPr lang="en-GB" smtClean="0"/>
              <a:t>02/01/2018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2CB4D-4540-48BD-AC19-451F184535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3768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506" y="204718"/>
            <a:ext cx="4844767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/>
              <a:t>Plant Systems Knowledge </a:t>
            </a:r>
            <a:r>
              <a:rPr lang="en-GB" sz="2400" b="1" u="sng" dirty="0"/>
              <a:t>Organiser</a:t>
            </a:r>
          </a:p>
        </p:txBody>
      </p: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741896"/>
              </p:ext>
            </p:extLst>
          </p:nvPr>
        </p:nvGraphicFramePr>
        <p:xfrm>
          <a:off x="5148522" y="161125"/>
          <a:ext cx="3840932" cy="279389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3836"/>
                <a:gridCol w="2757096"/>
              </a:tblGrid>
              <a:tr h="2103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Active transport</a:t>
                      </a:r>
                      <a:endParaRPr lang="en-GB" sz="10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Movement of particles against a concentration gradient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03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13410" algn="l"/>
                          <a:tab pos="3348990" algn="l"/>
                        </a:tabLst>
                        <a:defRPr/>
                      </a:pPr>
                      <a:r>
                        <a:rPr lang="en-GB" sz="1000" b="1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Diffusion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Movement of particles from high concentration to low concentration</a:t>
                      </a:r>
                    </a:p>
                  </a:txBody>
                  <a:tcPr marL="68580" marR="68580" marT="0" marB="0"/>
                </a:tc>
              </a:tr>
              <a:tr h="210312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group of different tissues working together to perform a particular function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0312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 system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Group of organs working together to perform</a:t>
                      </a:r>
                      <a:r>
                        <a:rPr lang="en-GB" sz="1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function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03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13410" algn="l"/>
                          <a:tab pos="3348990" algn="l"/>
                        </a:tabLst>
                        <a:defRPr/>
                      </a:pPr>
                      <a:r>
                        <a:rPr lang="en-GB" sz="1000" b="1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Phloem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Tissue which transports dissolved sugars a plant</a:t>
                      </a:r>
                    </a:p>
                  </a:txBody>
                  <a:tcPr marL="68580" marR="68580" marT="0" marB="0"/>
                </a:tc>
              </a:tr>
              <a:tr h="2103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13410" algn="l"/>
                          <a:tab pos="3348990" algn="l"/>
                        </a:tabLst>
                        <a:defRPr/>
                      </a:pPr>
                      <a:r>
                        <a:rPr lang="en-GB" sz="1000" b="1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Tissue</a:t>
                      </a:r>
                      <a:endParaRPr lang="en-GB" sz="10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Group of similar cells working together to perform a function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03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13410" algn="l"/>
                          <a:tab pos="3348990" algn="l"/>
                        </a:tabLst>
                        <a:defRPr/>
                      </a:pPr>
                      <a:r>
                        <a:rPr lang="en-GB" sz="1000" b="1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Translocation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Movement of dissolved sugars around a plant</a:t>
                      </a:r>
                    </a:p>
                  </a:txBody>
                  <a:tcPr marL="68580" marR="68580" marT="0" marB="0"/>
                </a:tc>
              </a:tr>
              <a:tr h="201367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13410" algn="l"/>
                          <a:tab pos="3348990" algn="l"/>
                        </a:tabLst>
                        <a:defRPr/>
                      </a:pPr>
                      <a:r>
                        <a:rPr lang="en-GB" sz="1000" b="1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Transpiration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Movement of water through a plant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1367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Vascular bundle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Strand containing the xylem and phloem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89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13410" algn="l"/>
                          <a:tab pos="3348990" algn="l"/>
                        </a:tabLst>
                        <a:defRPr/>
                      </a:pPr>
                      <a:r>
                        <a:rPr lang="en-GB" sz="1000" b="1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Xylem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Tissue which transports water and minerals around the plant</a:t>
                      </a:r>
                      <a:endParaRPr lang="en-GB" sz="10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8" name="TextBox 97"/>
          <p:cNvSpPr txBox="1"/>
          <p:nvPr/>
        </p:nvSpPr>
        <p:spPr>
          <a:xfrm>
            <a:off x="99506" y="1996846"/>
            <a:ext cx="4860724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The Leaf</a:t>
            </a:r>
            <a:endParaRPr lang="en-GB" sz="1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129565" y="989600"/>
            <a:ext cx="192573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" panose="020F0502020204030204" pitchFamily="34" charset="0"/>
              </a:rPr>
              <a:t>Plants, like humans, are made of cells, tissues, organs and organ systems.</a:t>
            </a:r>
            <a:endParaRPr lang="en-GB" sz="12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l="17504" t="29887" r="6837" b="28900"/>
          <a:stretch/>
        </p:blipFill>
        <p:spPr>
          <a:xfrm>
            <a:off x="99506" y="733076"/>
            <a:ext cx="3055877" cy="1249743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8762" y="4967995"/>
            <a:ext cx="277280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" panose="020F0502020204030204" pitchFamily="34" charset="0"/>
              </a:rPr>
              <a:t>Root hair cells absorb water by osmosis. </a:t>
            </a:r>
          </a:p>
          <a:p>
            <a:r>
              <a:rPr lang="en-GB" sz="1200" dirty="0">
                <a:latin typeface="Calibri" panose="020F0502020204030204" pitchFamily="34" charset="0"/>
              </a:rPr>
              <a:t>They absorb minerals by diffusion and active transport.</a:t>
            </a:r>
            <a:endParaRPr lang="en-GB" sz="1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l="9953" t="18967" r="11596" b="6667"/>
          <a:stretch/>
        </p:blipFill>
        <p:spPr>
          <a:xfrm>
            <a:off x="2576516" y="2642927"/>
            <a:ext cx="2454166" cy="1744793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974331"/>
              </p:ext>
            </p:extLst>
          </p:nvPr>
        </p:nvGraphicFramePr>
        <p:xfrm>
          <a:off x="99505" y="2430062"/>
          <a:ext cx="2414539" cy="22174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8462"/>
                <a:gridCol w="1656077"/>
              </a:tblGrid>
              <a:tr h="221650">
                <a:tc>
                  <a:txBody>
                    <a:bodyPr/>
                    <a:lstStyle/>
                    <a:p>
                      <a:r>
                        <a:rPr lang="en-GB" sz="1050" dirty="0" smtClean="0"/>
                        <a:t>Epidermis</a:t>
                      </a:r>
                      <a:r>
                        <a:rPr lang="en-GB" sz="1050" baseline="0" dirty="0" smtClean="0"/>
                        <a:t> 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 smtClean="0"/>
                        <a:t>Transparent to allow sunlight to pass through</a:t>
                      </a:r>
                      <a:endParaRPr lang="en-GB" sz="1050" dirty="0"/>
                    </a:p>
                  </a:txBody>
                  <a:tcPr/>
                </a:tc>
              </a:tr>
              <a:tr h="220148">
                <a:tc>
                  <a:txBody>
                    <a:bodyPr/>
                    <a:lstStyle/>
                    <a:p>
                      <a:r>
                        <a:rPr lang="en-GB" sz="1050" dirty="0" smtClean="0"/>
                        <a:t>Palisade layer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 smtClean="0"/>
                        <a:t>Packed with chloroplasts to allow photosynthesis</a:t>
                      </a:r>
                      <a:endParaRPr lang="en-GB" sz="1050" dirty="0"/>
                    </a:p>
                  </a:txBody>
                  <a:tcPr/>
                </a:tc>
              </a:tr>
              <a:tr h="205766">
                <a:tc>
                  <a:txBody>
                    <a:bodyPr/>
                    <a:lstStyle/>
                    <a:p>
                      <a:r>
                        <a:rPr lang="en-GB" sz="1050" dirty="0" smtClean="0"/>
                        <a:t>Mesophyll layer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 smtClean="0"/>
                        <a:t>Air spaces to allow the diffusion of gases</a:t>
                      </a:r>
                      <a:endParaRPr lang="en-GB" sz="1050" dirty="0"/>
                    </a:p>
                  </a:txBody>
                  <a:tcPr/>
                </a:tc>
              </a:tr>
              <a:tr h="230021">
                <a:tc>
                  <a:txBody>
                    <a:bodyPr/>
                    <a:lstStyle/>
                    <a:p>
                      <a:r>
                        <a:rPr lang="en-GB" sz="1050" dirty="0" smtClean="0"/>
                        <a:t>Stoma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 smtClean="0"/>
                        <a:t>Gaps on</a:t>
                      </a:r>
                      <a:r>
                        <a:rPr lang="en-GB" sz="1050" baseline="0" dirty="0" smtClean="0"/>
                        <a:t> the underside of the leaf to allow gases in and out of the leaf</a:t>
                      </a:r>
                      <a:endParaRPr lang="en-GB" sz="1050" dirty="0"/>
                    </a:p>
                  </a:txBody>
                  <a:tcPr/>
                </a:tc>
              </a:tr>
              <a:tr h="228519">
                <a:tc>
                  <a:txBody>
                    <a:bodyPr/>
                    <a:lstStyle/>
                    <a:p>
                      <a:r>
                        <a:rPr lang="en-GB" sz="1050" dirty="0" smtClean="0"/>
                        <a:t>Guard cells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 smtClean="0"/>
                        <a:t>Allow stomata to open and close </a:t>
                      </a:r>
                      <a:endParaRPr lang="en-GB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99505" y="4700941"/>
            <a:ext cx="2711509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Transport</a:t>
            </a:r>
            <a:endParaRPr lang="en-GB" sz="12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944712" y="4700939"/>
            <a:ext cx="2070112" cy="27700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Xylem and Phloem</a:t>
            </a:r>
            <a:endParaRPr lang="en-GB" sz="1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060622" y="5037703"/>
            <a:ext cx="1509921" cy="9387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Calibri" panose="020F0502020204030204" pitchFamily="34" charset="0"/>
              </a:rPr>
              <a:t>Xylem is made from hollow tubes made from cell walls of dead cells and strengthened by lignin.</a:t>
            </a:r>
            <a:endParaRPr lang="en-GB" sz="11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844514" y="6176305"/>
            <a:ext cx="223221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latin typeface="Calibri" panose="020F0502020204030204" pitchFamily="34" charset="0"/>
              </a:rPr>
              <a:t>Phloem is made of living cells elongated and stacked to form tubes.</a:t>
            </a:r>
            <a:endParaRPr lang="en-GB" sz="1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1313405" y="5533250"/>
            <a:ext cx="1520409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latin typeface="Calibri" panose="020F0502020204030204" pitchFamily="34" charset="0"/>
              </a:rPr>
              <a:t>Active transport works against the concentration gradient (from low to high) and requires energy.</a:t>
            </a:r>
            <a:endParaRPr lang="en-GB" sz="12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085"/>
          <a:stretch/>
        </p:blipFill>
        <p:spPr>
          <a:xfrm>
            <a:off x="-26243" y="5805650"/>
            <a:ext cx="1421918" cy="90949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5"/>
          <a:srcRect l="46809" r="8320" b="19098"/>
          <a:stretch/>
        </p:blipFill>
        <p:spPr>
          <a:xfrm>
            <a:off x="4563115" y="5093304"/>
            <a:ext cx="589175" cy="106697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5"/>
          <a:srcRect l="16297" r="58745" b="19098"/>
          <a:stretch/>
        </p:blipFill>
        <p:spPr>
          <a:xfrm>
            <a:off x="2847934" y="4961784"/>
            <a:ext cx="351044" cy="1142932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5123908" y="3066873"/>
            <a:ext cx="3858996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Translocation</a:t>
            </a:r>
            <a:endParaRPr lang="en-GB" sz="12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5124828" y="3417586"/>
            <a:ext cx="2654011" cy="9387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Calibri" panose="020F0502020204030204" pitchFamily="34" charset="0"/>
              </a:rPr>
              <a:t>Phloem transports dissolved sugars from the leaves to other parts of the plant in a process called translocation. Cell sap is able to flow from one phloem cell to the next through pores at the end of each wall.</a:t>
            </a:r>
            <a:endParaRPr lang="en-GB" sz="1100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6"/>
          <a:srcRect l="57776" t="3581" r="2232" b="11301"/>
          <a:stretch/>
        </p:blipFill>
        <p:spPr>
          <a:xfrm>
            <a:off x="7981461" y="3386113"/>
            <a:ext cx="777528" cy="1045959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5148523" y="4562441"/>
            <a:ext cx="3840932" cy="27889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Transpiration</a:t>
            </a:r>
            <a:endParaRPr lang="en-GB" sz="12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5124829" y="4857353"/>
            <a:ext cx="2927506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Calibri" panose="020F0502020204030204" pitchFamily="34" charset="0"/>
              </a:rPr>
              <a:t>Plants absorb water through the roots. It is transported against gravity from roots to leaves. This is called transpiration. Plants are constantly losing water as vapour through the leaves.</a:t>
            </a:r>
            <a:endParaRPr lang="en-GB" sz="11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5189465" y="5598288"/>
            <a:ext cx="3143165" cy="12772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Calibri" panose="020F0502020204030204" pitchFamily="34" charset="0"/>
              </a:rPr>
              <a:t>Transpiration can be increased by:</a:t>
            </a:r>
          </a:p>
          <a:p>
            <a:pPr marL="171450" indent="-171450">
              <a:buFontTx/>
              <a:buChar char="-"/>
            </a:pPr>
            <a:r>
              <a:rPr lang="en-GB" sz="1100" dirty="0">
                <a:latin typeface="Calibri" panose="020F0502020204030204" pitchFamily="34" charset="0"/>
              </a:rPr>
              <a:t>Brighter light (increases photosynthesis)</a:t>
            </a:r>
          </a:p>
          <a:p>
            <a:pPr marL="171450" indent="-171450">
              <a:buFontTx/>
              <a:buChar char="-"/>
            </a:pPr>
            <a:r>
              <a:rPr lang="en-GB" sz="1100" dirty="0">
                <a:latin typeface="Calibri" panose="020F0502020204030204" pitchFamily="34" charset="0"/>
              </a:rPr>
              <a:t>Increased temperature (diffuse faster)</a:t>
            </a:r>
          </a:p>
          <a:p>
            <a:pPr marL="171450" indent="-171450">
              <a:buFontTx/>
              <a:buChar char="-"/>
            </a:pPr>
            <a:r>
              <a:rPr lang="en-GB" sz="1100" dirty="0">
                <a:latin typeface="Calibri" panose="020F0502020204030204" pitchFamily="34" charset="0"/>
              </a:rPr>
              <a:t>Increased air (windier so changes concentration gradient as water is blown away)</a:t>
            </a:r>
          </a:p>
          <a:p>
            <a:pPr marL="171450" indent="-171450">
              <a:buFontTx/>
              <a:buChar char="-"/>
            </a:pPr>
            <a:r>
              <a:rPr lang="en-GB" sz="1100" dirty="0">
                <a:latin typeface="Calibri" panose="020F0502020204030204" pitchFamily="34" charset="0"/>
              </a:rPr>
              <a:t>Decreased humidity (steeper concentration gradient)</a:t>
            </a:r>
            <a:endParaRPr lang="en-GB" sz="11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7"/>
          <a:srcRect b="4834"/>
          <a:stretch/>
        </p:blipFill>
        <p:spPr>
          <a:xfrm>
            <a:off x="7981461" y="4946084"/>
            <a:ext cx="1086001" cy="141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06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2618</TotalTime>
  <Words>353</Words>
  <Application>Microsoft Office PowerPoint</Application>
  <PresentationFormat>On-screen Show (4:3)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Wilk</dc:creator>
  <cp:lastModifiedBy>Susan Wilk</cp:lastModifiedBy>
  <cp:revision>85</cp:revision>
  <cp:lastPrinted>2018-01-02T15:31:23Z</cp:lastPrinted>
  <dcterms:created xsi:type="dcterms:W3CDTF">2017-08-01T21:04:47Z</dcterms:created>
  <dcterms:modified xsi:type="dcterms:W3CDTF">2018-01-02T15:31:28Z</dcterms:modified>
</cp:coreProperties>
</file>