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8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3226-5E9C-412A-BBD0-A62B470FA762}" type="datetimeFigureOut">
              <a:rPr lang="en-GB" smtClean="0"/>
              <a:t>02/01/2018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27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3226-5E9C-412A-BBD0-A62B470FA762}" type="datetimeFigureOut">
              <a:rPr lang="en-GB" smtClean="0"/>
              <a:t>02/01/2018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189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3226-5E9C-412A-BBD0-A62B470FA762}" type="datetimeFigureOut">
              <a:rPr lang="en-GB" smtClean="0"/>
              <a:t>02/01/2018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89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3226-5E9C-412A-BBD0-A62B470FA762}" type="datetimeFigureOut">
              <a:rPr lang="en-GB" smtClean="0"/>
              <a:t>02/01/2018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76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3226-5E9C-412A-BBD0-A62B470FA762}" type="datetimeFigureOut">
              <a:rPr lang="en-GB" smtClean="0"/>
              <a:t>02/01/2018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038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3226-5E9C-412A-BBD0-A62B470FA762}" type="datetimeFigureOut">
              <a:rPr lang="en-GB" smtClean="0"/>
              <a:t>02/01/2018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3038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3226-5E9C-412A-BBD0-A62B470FA762}" type="datetimeFigureOut">
              <a:rPr lang="en-GB" smtClean="0"/>
              <a:t>02/01/2018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6962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3226-5E9C-412A-BBD0-A62B470FA762}" type="datetimeFigureOut">
              <a:rPr lang="en-GB" smtClean="0"/>
              <a:t>02/01/2018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184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3226-5E9C-412A-BBD0-A62B470FA762}" type="datetimeFigureOut">
              <a:rPr lang="en-GB" smtClean="0"/>
              <a:t>02/01/2018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5739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3226-5E9C-412A-BBD0-A62B470FA762}" type="datetimeFigureOut">
              <a:rPr lang="en-GB" smtClean="0"/>
              <a:t>02/01/2018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91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3226-5E9C-412A-BBD0-A62B470FA762}" type="datetimeFigureOut">
              <a:rPr lang="en-GB" smtClean="0"/>
              <a:t>02/01/2018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60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23226-5E9C-412A-BBD0-A62B470FA762}" type="datetimeFigureOut">
              <a:rPr lang="en-GB" smtClean="0"/>
              <a:t>02/01/2018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407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uk/url?sa=i&amp;rct=j&amp;q=&amp;esrc=s&amp;source=images&amp;cd=&amp;cad=rja&amp;uact=8&amp;ved=0ahUKEwjZp4XuhonXAhVGYVAKHTS8Dn4QjRwIBw&amp;url=http://www.macmillan.org.uk/information-and-support/brain-tumours/understanding-cancer/what-is-cancer.html&amp;psig=AOvVaw2CFHLUVwpd6_vanVZCRxlH&amp;ust=1508927427244217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8.jpeg"/><Relationship Id="rId5" Type="http://schemas.openxmlformats.org/officeDocument/2006/relationships/image" Target="../media/image4.jpeg"/><Relationship Id="rId10" Type="http://schemas.openxmlformats.org/officeDocument/2006/relationships/hyperlink" Target="https://www.google.co.uk/url?sa=i&amp;rct=j&amp;q=&amp;esrc=s&amp;source=images&amp;cd=&amp;cad=rja&amp;uact=8&amp;ved=0ahUKEwjxvfPSh4nXAhWGL1AKHaVUDeMQjRwIBw&amp;url=https://web.iit.edu/shwc&amp;psig=AOvVaw1ibo8pWIcXPLLZgDtHzNEN&amp;ust=1508927636683622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910" y="204717"/>
            <a:ext cx="4828363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Non-Communicable Diseases Knowledge Organiser</a:t>
            </a:r>
          </a:p>
        </p:txBody>
      </p: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245583"/>
              </p:ext>
            </p:extLst>
          </p:nvPr>
        </p:nvGraphicFramePr>
        <p:xfrm>
          <a:off x="5148522" y="185257"/>
          <a:ext cx="3763658" cy="269328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5516"/>
                <a:gridCol w="2248142"/>
              </a:tblGrid>
              <a:tr h="2103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13410" algn="l"/>
                          <a:tab pos="3348990" algn="l"/>
                        </a:tabLst>
                        <a:defRPr/>
                      </a:pPr>
                      <a:r>
                        <a:rPr lang="en-GB" sz="1050" b="1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Artery</a:t>
                      </a:r>
                      <a:endParaRPr lang="en-GB" sz="105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Blood vessel that carries blood away from the heart.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0312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Cancer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Non-communicable disease caused by uncontrolled cell division.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0312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Non-communicable disease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Long term or slow progressing</a:t>
                      </a:r>
                      <a:r>
                        <a:rPr lang="en-GB" sz="105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disease not caused by infectious pathogens.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0312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Risk factor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Characteristic or exposure that increases the likelihood if developing a disease.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03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Statin</a:t>
                      </a:r>
                      <a:endParaRPr lang="en-GB" sz="105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Chemical treatment for</a:t>
                      </a:r>
                      <a:r>
                        <a:rPr lang="en-GB" sz="105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coronary heart disease taken to reduce cholesterol.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0312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13410" algn="l"/>
                          <a:tab pos="3348990" algn="l"/>
                        </a:tabLst>
                        <a:defRPr/>
                      </a:pPr>
                      <a:r>
                        <a:rPr lang="en-GB" sz="1050" b="1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Physical treatment for coronary heart disease used to open up arteries.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13410" algn="l"/>
                          <a:tab pos="3348990" algn="l"/>
                        </a:tabLst>
                        <a:defRPr/>
                      </a:pPr>
                      <a:r>
                        <a:rPr lang="en-GB" sz="1050" b="1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Valve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0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Allow blood flow in correct direction and prevents backflow.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8" name="TextBox 97"/>
          <p:cNvSpPr txBox="1"/>
          <p:nvPr/>
        </p:nvSpPr>
        <p:spPr>
          <a:xfrm>
            <a:off x="115910" y="1182944"/>
            <a:ext cx="4852425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Coronary Heart Disease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910" y="583550"/>
            <a:ext cx="4828361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</a:rPr>
              <a:t>Some diseases are not caused by infectious pathogens. Non-communicable diseases are chronic diseases which can last for long periods of time and progress slowly. </a:t>
            </a:r>
            <a:endParaRPr lang="en-GB" sz="11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115910" y="1550610"/>
            <a:ext cx="2399656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" panose="020F0502020204030204" pitchFamily="34" charset="0"/>
              </a:rPr>
              <a:t>Fatty materials can build up in coronary arteries. This reduces blood flow to the heart muscle and a lack of oxygen to the cells. This can lead to a heart attack.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15910" y="5339381"/>
            <a:ext cx="4832459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Cancer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520755" y="1506528"/>
            <a:ext cx="135077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" panose="020F0502020204030204" pitchFamily="34" charset="0"/>
              </a:rPr>
              <a:t>Stents can be used to keep the coronary arteries open.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476007" y="2333734"/>
            <a:ext cx="1272711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" panose="020F0502020204030204" pitchFamily="34" charset="0"/>
              </a:rPr>
              <a:t>Statins reduce cholesterol so the fat is deposited more slowly.</a:t>
            </a:r>
            <a:endParaRPr lang="en-GB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1428563" y="3154434"/>
            <a:ext cx="1059186" cy="11233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latin typeface="Calibri" panose="020F0502020204030204" pitchFamily="34" charset="0"/>
              </a:rPr>
              <a:t>Faulty valves can be replaced with biological or mechanical valves</a:t>
            </a:r>
            <a:r>
              <a:rPr lang="en-GB" sz="1200" dirty="0">
                <a:latin typeface="Calibri" panose="020F0502020204030204" pitchFamily="34" charset="0"/>
              </a:rPr>
              <a:t>.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0955" y="4224808"/>
            <a:ext cx="1441981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" panose="020F0502020204030204" pitchFamily="34" charset="0"/>
              </a:rPr>
              <a:t>Artificial hearts can used whilst a patient is waiting for a heart transplant.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476007" y="3313388"/>
            <a:ext cx="2468264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" panose="020F0502020204030204" pitchFamily="34" charset="0"/>
              </a:rPr>
              <a:t>If an artery gets blocked the blood flow is restricted. The blood pressure increases and damages the lining leading to a blood clot. This is called a thrombus.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48521" y="3304902"/>
            <a:ext cx="3763659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Health and Lifestyle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0954" y="5649023"/>
            <a:ext cx="3597580" cy="12772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</a:rPr>
              <a:t>Cancer is an uncontrolled cell division. This results in a tumour.</a:t>
            </a:r>
          </a:p>
          <a:p>
            <a:r>
              <a:rPr lang="en-GB" sz="1100" dirty="0">
                <a:latin typeface="Calibri" panose="020F0502020204030204" pitchFamily="34" charset="0"/>
              </a:rPr>
              <a:t>Benign tumours grow until they have no more space but don’t usually cause any problems. That are not cancerous.</a:t>
            </a:r>
          </a:p>
          <a:p>
            <a:r>
              <a:rPr lang="en-GB" sz="1100" dirty="0">
                <a:latin typeface="Calibri" panose="020F0502020204030204" pitchFamily="34" charset="0"/>
              </a:rPr>
              <a:t>Malignant tumours grow and spread to neighbouring tissues. Bits can break off and move to other parts of the body. They are cancerous.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148521" y="3699845"/>
            <a:ext cx="376366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" panose="020F0502020204030204" pitchFamily="34" charset="0"/>
              </a:rPr>
              <a:t>The risk of developing coronary heart disease can be increased by several factors:</a:t>
            </a:r>
          </a:p>
          <a:p>
            <a:r>
              <a:rPr lang="en-GB" sz="1200" dirty="0" smtClean="0">
                <a:latin typeface="Calibri" panose="020F0502020204030204" pitchFamily="34" charset="0"/>
              </a:rPr>
              <a:t>- </a:t>
            </a:r>
            <a:r>
              <a:rPr lang="en-GB" sz="1200" dirty="0">
                <a:latin typeface="Calibri" panose="020F0502020204030204" pitchFamily="34" charset="0"/>
              </a:rPr>
              <a:t>Smoking</a:t>
            </a:r>
          </a:p>
          <a:p>
            <a:r>
              <a:rPr lang="en-GB" sz="1200" dirty="0" smtClean="0">
                <a:latin typeface="Calibri" panose="020F0502020204030204" pitchFamily="34" charset="0"/>
              </a:rPr>
              <a:t>- </a:t>
            </a:r>
            <a:r>
              <a:rPr lang="en-GB" sz="1200" dirty="0">
                <a:latin typeface="Calibri" panose="020F0502020204030204" pitchFamily="34" charset="0"/>
              </a:rPr>
              <a:t>High blood pressure</a:t>
            </a:r>
          </a:p>
          <a:p>
            <a:r>
              <a:rPr lang="en-GB" sz="1200" dirty="0" smtClean="0">
                <a:latin typeface="Calibri" panose="020F0502020204030204" pitchFamily="34" charset="0"/>
              </a:rPr>
              <a:t>- </a:t>
            </a:r>
            <a:r>
              <a:rPr lang="en-GB" sz="1200" dirty="0">
                <a:latin typeface="Calibri" panose="020F0502020204030204" pitchFamily="34" charset="0"/>
              </a:rPr>
              <a:t>High levels of salt</a:t>
            </a:r>
          </a:p>
          <a:p>
            <a:r>
              <a:rPr lang="en-GB" sz="1200" dirty="0" smtClean="0">
                <a:latin typeface="Calibri" panose="020F0502020204030204" pitchFamily="34" charset="0"/>
              </a:rPr>
              <a:t>- </a:t>
            </a:r>
            <a:r>
              <a:rPr lang="en-GB" sz="1200" dirty="0">
                <a:latin typeface="Calibri" panose="020F0502020204030204" pitchFamily="34" charset="0"/>
              </a:rPr>
              <a:t>High levels of saturated fat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177504" y="5018118"/>
            <a:ext cx="3593009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" panose="020F0502020204030204" pitchFamily="34" charset="0"/>
              </a:rPr>
              <a:t>Factors such as diet, stress and life situations can have a serious affect on health.</a:t>
            </a:r>
          </a:p>
          <a:p>
            <a:r>
              <a:rPr lang="en-GB" sz="1200" dirty="0">
                <a:latin typeface="Calibri" panose="020F0502020204030204" pitchFamily="34" charset="0"/>
              </a:rPr>
              <a:t>	- Obesity can lead to diabetes</a:t>
            </a:r>
          </a:p>
          <a:p>
            <a:r>
              <a:rPr lang="en-GB" sz="1200" dirty="0">
                <a:latin typeface="Calibri" panose="020F0502020204030204" pitchFamily="34" charset="0"/>
              </a:rPr>
              <a:t>	- Smoking can lead to lung disease</a:t>
            </a:r>
          </a:p>
          <a:p>
            <a:r>
              <a:rPr lang="en-GB" sz="1200" dirty="0">
                <a:latin typeface="Calibri" panose="020F0502020204030204" pitchFamily="34" charset="0"/>
              </a:rPr>
              <a:t>	- Effect of smoking and alcohol on foetus.</a:t>
            </a:r>
          </a:p>
          <a:p>
            <a:r>
              <a:rPr lang="en-GB" sz="1200" dirty="0">
                <a:latin typeface="Calibri" panose="020F0502020204030204" pitchFamily="34" charset="0"/>
              </a:rPr>
              <a:t>	- Alcohol can lead to liver disease</a:t>
            </a:r>
          </a:p>
          <a:p>
            <a:r>
              <a:rPr lang="en-GB" sz="1200" dirty="0">
                <a:latin typeface="Calibri" panose="020F0502020204030204" pitchFamily="34" charset="0"/>
              </a:rPr>
              <a:t>	- Physical ill-health can lead to depression and mental illness.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2741" r="8160"/>
          <a:stretch/>
        </p:blipFill>
        <p:spPr>
          <a:xfrm>
            <a:off x="1421229" y="2532600"/>
            <a:ext cx="1042021" cy="6455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r="11780"/>
          <a:stretch/>
        </p:blipFill>
        <p:spPr>
          <a:xfrm>
            <a:off x="3909259" y="1542724"/>
            <a:ext cx="1176246" cy="7999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434" y="2345531"/>
            <a:ext cx="1233152" cy="7473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8" t="11021" r="3804" b="23064"/>
          <a:stretch/>
        </p:blipFill>
        <p:spPr>
          <a:xfrm>
            <a:off x="52559" y="3166556"/>
            <a:ext cx="1430377" cy="8295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29"/>
          <a:stretch/>
        </p:blipFill>
        <p:spPr>
          <a:xfrm>
            <a:off x="1429330" y="4332552"/>
            <a:ext cx="948481" cy="850378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2154172" y="4228985"/>
            <a:ext cx="2839097" cy="1101387"/>
            <a:chOff x="3410898" y="4061116"/>
            <a:chExt cx="2839097" cy="110138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7772"/>
            <a:stretch/>
          </p:blipFill>
          <p:spPr>
            <a:xfrm>
              <a:off x="3541690" y="4061116"/>
              <a:ext cx="2708305" cy="1101387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3410898" y="4300009"/>
              <a:ext cx="555795" cy="3448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657600" y="4280180"/>
              <a:ext cx="403354" cy="1619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026" name="Picture 2" descr="Image result for tumour">
            <a:hlinkClick r:id="rId8"/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4" t="6539" r="1850"/>
          <a:stretch/>
        </p:blipFill>
        <p:spPr bwMode="auto">
          <a:xfrm>
            <a:off x="3638534" y="5759333"/>
            <a:ext cx="1376262" cy="744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health">
            <a:hlinkClick r:id="rId10"/>
          </p:cNvPr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" t="15549" r="2908" b="18390"/>
          <a:stretch/>
        </p:blipFill>
        <p:spPr bwMode="auto">
          <a:xfrm>
            <a:off x="7081866" y="4307798"/>
            <a:ext cx="1902294" cy="608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06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2562</TotalTime>
  <Words>341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Wilk</dc:creator>
  <cp:lastModifiedBy>Susan Wilk</cp:lastModifiedBy>
  <cp:revision>75</cp:revision>
  <cp:lastPrinted>2018-01-02T15:31:38Z</cp:lastPrinted>
  <dcterms:created xsi:type="dcterms:W3CDTF">2017-08-01T21:04:47Z</dcterms:created>
  <dcterms:modified xsi:type="dcterms:W3CDTF">2018-01-02T15:35:43Z</dcterms:modified>
</cp:coreProperties>
</file>