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4" d="100"/>
          <a:sy n="74" d="100"/>
        </p:scale>
        <p:origin x="10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2523226-5E9C-412A-BBD0-A62B470FA762}" type="datetimeFigureOut">
              <a:rPr lang="en-GB" smtClean="0"/>
              <a:t>02/01/2018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692CB4D-4540-48BD-AC19-451F18453578}" type="slidenum">
              <a:rPr lang="en-GB" smtClean="0"/>
              <a:t>‹#›</a:t>
            </a:fld>
            <a:endParaRPr lang="en-GB" dirty="0"/>
          </a:p>
        </p:txBody>
      </p:sp>
    </p:spTree>
    <p:extLst>
      <p:ext uri="{BB962C8B-B14F-4D97-AF65-F5344CB8AC3E}">
        <p14:creationId xmlns:p14="http://schemas.microsoft.com/office/powerpoint/2010/main" val="2887227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523226-5E9C-412A-BBD0-A62B470FA762}" type="datetimeFigureOut">
              <a:rPr lang="en-GB" smtClean="0"/>
              <a:t>02/01/2018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692CB4D-4540-48BD-AC19-451F18453578}" type="slidenum">
              <a:rPr lang="en-GB" smtClean="0"/>
              <a:t>‹#›</a:t>
            </a:fld>
            <a:endParaRPr lang="en-GB" dirty="0"/>
          </a:p>
        </p:txBody>
      </p:sp>
    </p:spTree>
    <p:extLst>
      <p:ext uri="{BB962C8B-B14F-4D97-AF65-F5344CB8AC3E}">
        <p14:creationId xmlns:p14="http://schemas.microsoft.com/office/powerpoint/2010/main" val="3648436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523226-5E9C-412A-BBD0-A62B470FA762}" type="datetimeFigureOut">
              <a:rPr lang="en-GB" smtClean="0"/>
              <a:t>02/01/2018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692CB4D-4540-48BD-AC19-451F18453578}" type="slidenum">
              <a:rPr lang="en-GB" smtClean="0"/>
              <a:t>‹#›</a:t>
            </a:fld>
            <a:endParaRPr lang="en-GB" dirty="0"/>
          </a:p>
        </p:txBody>
      </p:sp>
    </p:spTree>
    <p:extLst>
      <p:ext uri="{BB962C8B-B14F-4D97-AF65-F5344CB8AC3E}">
        <p14:creationId xmlns:p14="http://schemas.microsoft.com/office/powerpoint/2010/main" val="182967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523226-5E9C-412A-BBD0-A62B470FA762}" type="datetimeFigureOut">
              <a:rPr lang="en-GB" smtClean="0"/>
              <a:t>02/01/2018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692CB4D-4540-48BD-AC19-451F18453578}" type="slidenum">
              <a:rPr lang="en-GB" smtClean="0"/>
              <a:t>‹#›</a:t>
            </a:fld>
            <a:endParaRPr lang="en-GB" dirty="0"/>
          </a:p>
        </p:txBody>
      </p:sp>
    </p:spTree>
    <p:extLst>
      <p:ext uri="{BB962C8B-B14F-4D97-AF65-F5344CB8AC3E}">
        <p14:creationId xmlns:p14="http://schemas.microsoft.com/office/powerpoint/2010/main" val="241912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523226-5E9C-412A-BBD0-A62B470FA762}" type="datetimeFigureOut">
              <a:rPr lang="en-GB" smtClean="0"/>
              <a:t>02/01/2018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692CB4D-4540-48BD-AC19-451F18453578}" type="slidenum">
              <a:rPr lang="en-GB" smtClean="0"/>
              <a:t>‹#›</a:t>
            </a:fld>
            <a:endParaRPr lang="en-GB" dirty="0"/>
          </a:p>
        </p:txBody>
      </p:sp>
    </p:spTree>
    <p:extLst>
      <p:ext uri="{BB962C8B-B14F-4D97-AF65-F5344CB8AC3E}">
        <p14:creationId xmlns:p14="http://schemas.microsoft.com/office/powerpoint/2010/main" val="2421365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523226-5E9C-412A-BBD0-A62B470FA762}" type="datetimeFigureOut">
              <a:rPr lang="en-GB" smtClean="0"/>
              <a:t>02/01/2018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692CB4D-4540-48BD-AC19-451F18453578}" type="slidenum">
              <a:rPr lang="en-GB" smtClean="0"/>
              <a:t>‹#›</a:t>
            </a:fld>
            <a:endParaRPr lang="en-GB" dirty="0"/>
          </a:p>
        </p:txBody>
      </p:sp>
    </p:spTree>
    <p:extLst>
      <p:ext uri="{BB962C8B-B14F-4D97-AF65-F5344CB8AC3E}">
        <p14:creationId xmlns:p14="http://schemas.microsoft.com/office/powerpoint/2010/main" val="4232138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523226-5E9C-412A-BBD0-A62B470FA762}" type="datetimeFigureOut">
              <a:rPr lang="en-GB" smtClean="0"/>
              <a:t>02/01/2018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692CB4D-4540-48BD-AC19-451F18453578}" type="slidenum">
              <a:rPr lang="en-GB" smtClean="0"/>
              <a:t>‹#›</a:t>
            </a:fld>
            <a:endParaRPr lang="en-GB" dirty="0"/>
          </a:p>
        </p:txBody>
      </p:sp>
    </p:spTree>
    <p:extLst>
      <p:ext uri="{BB962C8B-B14F-4D97-AF65-F5344CB8AC3E}">
        <p14:creationId xmlns:p14="http://schemas.microsoft.com/office/powerpoint/2010/main" val="3629583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523226-5E9C-412A-BBD0-A62B470FA762}" type="datetimeFigureOut">
              <a:rPr lang="en-GB" smtClean="0"/>
              <a:t>02/01/2018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692CB4D-4540-48BD-AC19-451F18453578}" type="slidenum">
              <a:rPr lang="en-GB" smtClean="0"/>
              <a:t>‹#›</a:t>
            </a:fld>
            <a:endParaRPr lang="en-GB" dirty="0"/>
          </a:p>
        </p:txBody>
      </p:sp>
    </p:spTree>
    <p:extLst>
      <p:ext uri="{BB962C8B-B14F-4D97-AF65-F5344CB8AC3E}">
        <p14:creationId xmlns:p14="http://schemas.microsoft.com/office/powerpoint/2010/main" val="675701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523226-5E9C-412A-BBD0-A62B470FA762}" type="datetimeFigureOut">
              <a:rPr lang="en-GB" smtClean="0"/>
              <a:t>02/01/2018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692CB4D-4540-48BD-AC19-451F18453578}" type="slidenum">
              <a:rPr lang="en-GB" smtClean="0"/>
              <a:t>‹#›</a:t>
            </a:fld>
            <a:endParaRPr lang="en-GB" dirty="0"/>
          </a:p>
        </p:txBody>
      </p:sp>
    </p:spTree>
    <p:extLst>
      <p:ext uri="{BB962C8B-B14F-4D97-AF65-F5344CB8AC3E}">
        <p14:creationId xmlns:p14="http://schemas.microsoft.com/office/powerpoint/2010/main" val="169617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523226-5E9C-412A-BBD0-A62B470FA762}" type="datetimeFigureOut">
              <a:rPr lang="en-GB" smtClean="0"/>
              <a:t>02/01/2018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692CB4D-4540-48BD-AC19-451F18453578}" type="slidenum">
              <a:rPr lang="en-GB" smtClean="0"/>
              <a:t>‹#›</a:t>
            </a:fld>
            <a:endParaRPr lang="en-GB" dirty="0"/>
          </a:p>
        </p:txBody>
      </p:sp>
    </p:spTree>
    <p:extLst>
      <p:ext uri="{BB962C8B-B14F-4D97-AF65-F5344CB8AC3E}">
        <p14:creationId xmlns:p14="http://schemas.microsoft.com/office/powerpoint/2010/main" val="818820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523226-5E9C-412A-BBD0-A62B470FA762}" type="datetimeFigureOut">
              <a:rPr lang="en-GB" smtClean="0"/>
              <a:t>02/01/2018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692CB4D-4540-48BD-AC19-451F18453578}" type="slidenum">
              <a:rPr lang="en-GB" smtClean="0"/>
              <a:t>‹#›</a:t>
            </a:fld>
            <a:endParaRPr lang="en-GB" dirty="0"/>
          </a:p>
        </p:txBody>
      </p:sp>
    </p:spTree>
    <p:extLst>
      <p:ext uri="{BB962C8B-B14F-4D97-AF65-F5344CB8AC3E}">
        <p14:creationId xmlns:p14="http://schemas.microsoft.com/office/powerpoint/2010/main" val="740031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23226-5E9C-412A-BBD0-A62B470FA762}" type="datetimeFigureOut">
              <a:rPr lang="en-GB" smtClean="0"/>
              <a:t>02/01/2018</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92CB4D-4540-48BD-AC19-451F18453578}" type="slidenum">
              <a:rPr lang="en-GB" smtClean="0"/>
              <a:t>‹#›</a:t>
            </a:fld>
            <a:endParaRPr lang="en-GB" dirty="0"/>
          </a:p>
        </p:txBody>
      </p:sp>
    </p:spTree>
    <p:extLst>
      <p:ext uri="{BB962C8B-B14F-4D97-AF65-F5344CB8AC3E}">
        <p14:creationId xmlns:p14="http://schemas.microsoft.com/office/powerpoint/2010/main" val="36227592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789" y="204716"/>
            <a:ext cx="4815482" cy="523220"/>
          </a:xfrm>
          <a:prstGeom prst="rect">
            <a:avLst/>
          </a:prstGeom>
          <a:solidFill>
            <a:srgbClr val="FF0000"/>
          </a:solidFill>
        </p:spPr>
        <p:txBody>
          <a:bodyPr wrap="square" rtlCol="0">
            <a:spAutoFit/>
          </a:bodyPr>
          <a:lstStyle/>
          <a:p>
            <a:pPr algn="ctr"/>
            <a:r>
              <a:rPr lang="en-GB" sz="2800" b="1" u="sng" dirty="0"/>
              <a:t>Blood Knowledge Organiser</a:t>
            </a:r>
          </a:p>
        </p:txBody>
      </p:sp>
      <p:sp>
        <p:nvSpPr>
          <p:cNvPr id="35" name="TextBox 34"/>
          <p:cNvSpPr txBox="1"/>
          <p:nvPr/>
        </p:nvSpPr>
        <p:spPr>
          <a:xfrm>
            <a:off x="128789" y="1223902"/>
            <a:ext cx="3123460" cy="1615827"/>
          </a:xfrm>
          <a:prstGeom prst="rect">
            <a:avLst/>
          </a:prstGeom>
          <a:solidFill>
            <a:schemeClr val="bg1"/>
          </a:solidFill>
        </p:spPr>
        <p:txBody>
          <a:bodyPr wrap="square" rtlCol="0">
            <a:spAutoFit/>
          </a:bodyPr>
          <a:lstStyle/>
          <a:p>
            <a:r>
              <a:rPr lang="en-GB" sz="1100" dirty="0"/>
              <a:t>The blood is a tissue. </a:t>
            </a:r>
          </a:p>
          <a:p>
            <a:r>
              <a:rPr lang="en-GB" sz="1100" dirty="0"/>
              <a:t>It consists of four main components:  	</a:t>
            </a:r>
          </a:p>
          <a:p>
            <a:r>
              <a:rPr lang="en-GB" sz="1100" b="1" dirty="0"/>
              <a:t>	red blood cells</a:t>
            </a:r>
          </a:p>
          <a:p>
            <a:r>
              <a:rPr lang="en-GB" sz="1100" b="1" dirty="0"/>
              <a:t>	white blood cells</a:t>
            </a:r>
          </a:p>
          <a:p>
            <a:r>
              <a:rPr lang="en-GB" sz="1100" b="1" dirty="0"/>
              <a:t>	platelets</a:t>
            </a:r>
          </a:p>
          <a:p>
            <a:r>
              <a:rPr lang="en-GB" sz="1100" b="1" dirty="0"/>
              <a:t>	plasma</a:t>
            </a:r>
          </a:p>
          <a:p>
            <a:r>
              <a:rPr lang="en-GB" sz="1100" dirty="0"/>
              <a:t>The cells components (mostly red blood cells) are </a:t>
            </a:r>
            <a:r>
              <a:rPr lang="en-GB" sz="1100" b="1" dirty="0"/>
              <a:t>suspended </a:t>
            </a:r>
            <a:r>
              <a:rPr lang="en-GB" sz="1100" dirty="0"/>
              <a:t>in the plasma meaning they are normally mixed evenly throughout the plasma.</a:t>
            </a:r>
            <a:endParaRPr lang="en-GB" sz="1100" b="1" dirty="0"/>
          </a:p>
        </p:txBody>
      </p:sp>
      <p:graphicFrame>
        <p:nvGraphicFramePr>
          <p:cNvPr id="56" name="Table 55"/>
          <p:cNvGraphicFramePr>
            <a:graphicFrameLocks noGrp="1"/>
          </p:cNvGraphicFramePr>
          <p:nvPr>
            <p:extLst>
              <p:ext uri="{D42A27DB-BD31-4B8C-83A1-F6EECF244321}">
                <p14:modId xmlns:p14="http://schemas.microsoft.com/office/powerpoint/2010/main" val="1250309029"/>
              </p:ext>
            </p:extLst>
          </p:nvPr>
        </p:nvGraphicFramePr>
        <p:xfrm>
          <a:off x="5045489" y="185256"/>
          <a:ext cx="3995480" cy="2111121"/>
        </p:xfrm>
        <a:graphic>
          <a:graphicData uri="http://schemas.openxmlformats.org/drawingml/2006/table">
            <a:tbl>
              <a:tblPr firstRow="1" firstCol="1" bandRow="1">
                <a:tableStyleId>{5940675A-B579-460E-94D1-54222C63F5DA}</a:tableStyleId>
              </a:tblPr>
              <a:tblGrid>
                <a:gridCol w="1126862"/>
                <a:gridCol w="2868618"/>
              </a:tblGrid>
              <a:tr h="150046">
                <a:tc>
                  <a:txBody>
                    <a:bodyPr/>
                    <a:lstStyle/>
                    <a:p>
                      <a:pPr marL="0" marR="0" lvl="0" indent="0" algn="l" defTabSz="914400" rtl="0" eaLnBrk="1" fontAlgn="auto" latinLnBrk="0" hangingPunct="1">
                        <a:lnSpc>
                          <a:spcPct val="115000"/>
                        </a:lnSpc>
                        <a:spcBef>
                          <a:spcPts val="0"/>
                        </a:spcBef>
                        <a:spcAft>
                          <a:spcPts val="0"/>
                        </a:spcAft>
                        <a:buClrTx/>
                        <a:buSzTx/>
                        <a:buFontTx/>
                        <a:buNone/>
                        <a:tabLst>
                          <a:tab pos="613410" algn="l"/>
                          <a:tab pos="3348990" algn="l"/>
                        </a:tabLst>
                        <a:defRPr/>
                      </a:pPr>
                      <a:r>
                        <a:rPr lang="en-GB" sz="1050" b="1" i="1" dirty="0" smtClean="0">
                          <a:effectLst/>
                          <a:latin typeface="Calibri" panose="020F0502020204030204" pitchFamily="34" charset="0"/>
                          <a:ea typeface="Calibri" panose="020F0502020204030204" pitchFamily="34" charset="0"/>
                          <a:cs typeface="Times New Roman" panose="02020603050405020304" pitchFamily="18" charset="0"/>
                        </a:rPr>
                        <a:t>Artery</a:t>
                      </a:r>
                      <a:endParaRPr lang="en-GB" sz="105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050" dirty="0" smtClean="0">
                          <a:effectLst/>
                          <a:latin typeface="Calibri" panose="020F0502020204030204" pitchFamily="34" charset="0"/>
                          <a:ea typeface="Calibri" panose="020F0502020204030204" pitchFamily="34" charset="0"/>
                          <a:cs typeface="Times New Roman" panose="02020603050405020304" pitchFamily="18" charset="0"/>
                        </a:rPr>
                        <a:t>Blood vessel that carries blood away from the heart.</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59998">
                <a:tc>
                  <a:txBody>
                    <a:bodyPr/>
                    <a:lstStyle/>
                    <a:p>
                      <a:pPr>
                        <a:lnSpc>
                          <a:spcPct val="115000"/>
                        </a:lnSpc>
                        <a:spcAft>
                          <a:spcPts val="0"/>
                        </a:spcAft>
                      </a:pPr>
                      <a:r>
                        <a:rPr lang="en-GB" sz="1050" b="1" i="1" dirty="0" smtClean="0">
                          <a:effectLst/>
                          <a:latin typeface="Calibri" panose="020F0502020204030204" pitchFamily="34" charset="0"/>
                          <a:ea typeface="Calibri" panose="020F0502020204030204" pitchFamily="34" charset="0"/>
                          <a:cs typeface="Times New Roman" panose="02020603050405020304" pitchFamily="18" charset="0"/>
                        </a:rPr>
                        <a:t>Blood</a:t>
                      </a:r>
                      <a:endParaRPr lang="en-GB" sz="105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050" dirty="0" smtClean="0">
                          <a:effectLst/>
                          <a:latin typeface="Calibri" panose="020F0502020204030204" pitchFamily="34" charset="0"/>
                          <a:ea typeface="Calibri" panose="020F0502020204030204" pitchFamily="34" charset="0"/>
                          <a:cs typeface="Times New Roman" panose="02020603050405020304" pitchFamily="18" charset="0"/>
                        </a:rPr>
                        <a:t>A tissue consisting</a:t>
                      </a:r>
                      <a:r>
                        <a:rPr lang="en-GB" sz="1050" baseline="0" dirty="0" smtClean="0">
                          <a:effectLst/>
                          <a:latin typeface="Calibri" panose="020F0502020204030204" pitchFamily="34" charset="0"/>
                          <a:ea typeface="Calibri" panose="020F0502020204030204" pitchFamily="34" charset="0"/>
                          <a:cs typeface="Times New Roman" panose="02020603050405020304" pitchFamily="18" charset="0"/>
                        </a:rPr>
                        <a:t> of red blood cells, white blood cells, plasma and platelets, </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59998">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050" b="1" i="1" dirty="0" smtClean="0">
                          <a:effectLst/>
                          <a:latin typeface="Calibri" panose="020F0502020204030204" pitchFamily="34" charset="0"/>
                          <a:ea typeface="Calibri" panose="020F0502020204030204" pitchFamily="34" charset="0"/>
                          <a:cs typeface="Times New Roman" panose="02020603050405020304" pitchFamily="18" charset="0"/>
                        </a:rPr>
                        <a:t>Blood vessel</a:t>
                      </a:r>
                      <a:endParaRPr lang="en-GB" sz="105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050" dirty="0" smtClean="0">
                          <a:effectLst/>
                          <a:latin typeface="Calibri" panose="020F0502020204030204" pitchFamily="34" charset="0"/>
                          <a:ea typeface="Calibri" panose="020F0502020204030204" pitchFamily="34" charset="0"/>
                          <a:cs typeface="Times New Roman" panose="02020603050405020304" pitchFamily="18" charset="0"/>
                        </a:rPr>
                        <a:t>How blood is transported around the</a:t>
                      </a:r>
                      <a:r>
                        <a:rPr lang="en-GB" sz="1050" baseline="0" dirty="0" smtClean="0">
                          <a:effectLst/>
                          <a:latin typeface="Calibri" panose="020F0502020204030204" pitchFamily="34" charset="0"/>
                          <a:ea typeface="Calibri" panose="020F0502020204030204" pitchFamily="34" charset="0"/>
                          <a:cs typeface="Times New Roman" panose="02020603050405020304" pitchFamily="18" charset="0"/>
                        </a:rPr>
                        <a:t> body.</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59998">
                <a:tc>
                  <a:txBody>
                    <a:bodyPr/>
                    <a:lstStyle/>
                    <a:p>
                      <a:pPr>
                        <a:lnSpc>
                          <a:spcPct val="115000"/>
                        </a:lnSpc>
                        <a:spcAft>
                          <a:spcPts val="0"/>
                        </a:spcAft>
                        <a:tabLst>
                          <a:tab pos="613410" algn="l"/>
                          <a:tab pos="3348990" algn="l"/>
                        </a:tabLst>
                      </a:pPr>
                      <a:r>
                        <a:rPr lang="en-GB" sz="1050" b="1" i="1" dirty="0" smtClean="0">
                          <a:effectLst/>
                          <a:latin typeface="Calibri" panose="020F0502020204030204" pitchFamily="34" charset="0"/>
                          <a:ea typeface="Calibri" panose="020F0502020204030204" pitchFamily="34" charset="0"/>
                          <a:cs typeface="Times New Roman" panose="02020603050405020304" pitchFamily="18" charset="0"/>
                        </a:rPr>
                        <a:t>Capillary</a:t>
                      </a:r>
                      <a:endParaRPr lang="en-GB" sz="105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050" dirty="0" smtClean="0">
                          <a:effectLst/>
                          <a:latin typeface="Calibri" panose="020F0502020204030204" pitchFamily="34" charset="0"/>
                          <a:ea typeface="Calibri" panose="020F0502020204030204" pitchFamily="34" charset="0"/>
                          <a:cs typeface="Times New Roman" panose="02020603050405020304" pitchFamily="18" charset="0"/>
                        </a:rPr>
                        <a:t>Blood vessel that connects arteries and veins.</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59998">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050" b="1" i="1" dirty="0" smtClean="0">
                          <a:effectLst/>
                          <a:latin typeface="Calibri" panose="020F0502020204030204" pitchFamily="34" charset="0"/>
                          <a:ea typeface="Calibri" panose="020F0502020204030204" pitchFamily="34" charset="0"/>
                          <a:cs typeface="Times New Roman" panose="02020603050405020304" pitchFamily="18" charset="0"/>
                        </a:rPr>
                        <a:t>Plasma</a:t>
                      </a:r>
                      <a:endParaRPr lang="en-GB" sz="105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050" dirty="0" smtClean="0">
                          <a:effectLst/>
                          <a:latin typeface="Calibri" panose="020F0502020204030204" pitchFamily="34" charset="0"/>
                          <a:ea typeface="Calibri" panose="020F0502020204030204" pitchFamily="34" charset="0"/>
                          <a:cs typeface="Times New Roman" panose="02020603050405020304" pitchFamily="18" charset="0"/>
                        </a:rPr>
                        <a:t>Liquid in which other blood components are suspended,</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59998">
                <a:tc>
                  <a:txBody>
                    <a:bodyPr/>
                    <a:lstStyle/>
                    <a:p>
                      <a:pPr>
                        <a:lnSpc>
                          <a:spcPct val="115000"/>
                        </a:lnSpc>
                        <a:spcAft>
                          <a:spcPts val="0"/>
                        </a:spcAft>
                      </a:pPr>
                      <a:r>
                        <a:rPr lang="en-GB" sz="1050" b="1" i="1" dirty="0" smtClean="0">
                          <a:effectLst/>
                          <a:latin typeface="Calibri" panose="020F0502020204030204" pitchFamily="34" charset="0"/>
                          <a:ea typeface="Calibri" panose="020F0502020204030204" pitchFamily="34" charset="0"/>
                          <a:cs typeface="Times New Roman" panose="02020603050405020304" pitchFamily="18" charset="0"/>
                        </a:rPr>
                        <a:t>Platelets</a:t>
                      </a:r>
                      <a:endParaRPr lang="en-GB" sz="105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050" dirty="0" smtClean="0">
                          <a:effectLst/>
                          <a:latin typeface="Calibri" panose="020F0502020204030204" pitchFamily="34" charset="0"/>
                          <a:ea typeface="Calibri" panose="020F0502020204030204" pitchFamily="34" charset="0"/>
                          <a:cs typeface="Times New Roman" panose="02020603050405020304" pitchFamily="18" charset="0"/>
                        </a:rPr>
                        <a:t>Cells that cause wounds to clot.</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60528">
                <a:tc>
                  <a:txBody>
                    <a:bodyPr/>
                    <a:lstStyle/>
                    <a:p>
                      <a:pPr marL="0" marR="0" lvl="0" indent="0" algn="l" defTabSz="914400" rtl="0" eaLnBrk="1" fontAlgn="auto" latinLnBrk="0" hangingPunct="1">
                        <a:lnSpc>
                          <a:spcPct val="115000"/>
                        </a:lnSpc>
                        <a:spcBef>
                          <a:spcPts val="0"/>
                        </a:spcBef>
                        <a:spcAft>
                          <a:spcPts val="0"/>
                        </a:spcAft>
                        <a:buClrTx/>
                        <a:buSzTx/>
                        <a:buFontTx/>
                        <a:buNone/>
                        <a:tabLst>
                          <a:tab pos="613410" algn="l"/>
                          <a:tab pos="3348990" algn="l"/>
                        </a:tabLst>
                        <a:defRPr/>
                      </a:pPr>
                      <a:r>
                        <a:rPr lang="en-GB" sz="1050" b="1" i="1" dirty="0" smtClean="0">
                          <a:effectLst/>
                          <a:latin typeface="Calibri" panose="020F0502020204030204" pitchFamily="34" charset="0"/>
                          <a:ea typeface="Calibri" panose="020F0502020204030204" pitchFamily="34" charset="0"/>
                          <a:cs typeface="Times New Roman" panose="02020603050405020304" pitchFamily="18" charset="0"/>
                        </a:rPr>
                        <a:t>Red blood cells</a:t>
                      </a:r>
                    </a:p>
                  </a:txBody>
                  <a:tcPr marL="68580" marR="68580" marT="0" marB="0"/>
                </a:tc>
                <a:tc>
                  <a:txBody>
                    <a:bodyPr/>
                    <a:lstStyle/>
                    <a:p>
                      <a:pPr>
                        <a:lnSpc>
                          <a:spcPct val="115000"/>
                        </a:lnSpc>
                        <a:spcAft>
                          <a:spcPts val="0"/>
                        </a:spcAft>
                      </a:pPr>
                      <a:r>
                        <a:rPr lang="en-GB" sz="1050" dirty="0" smtClean="0">
                          <a:effectLst/>
                          <a:latin typeface="Calibri" panose="020F0502020204030204" pitchFamily="34" charset="0"/>
                          <a:ea typeface="Calibri" panose="020F0502020204030204" pitchFamily="34" charset="0"/>
                          <a:cs typeface="Times New Roman" panose="02020603050405020304" pitchFamily="18" charset="0"/>
                        </a:rPr>
                        <a:t>Cells that carry oxygen around the body</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1450">
                <a:tc>
                  <a:txBody>
                    <a:bodyPr/>
                    <a:lstStyle/>
                    <a:p>
                      <a:pPr>
                        <a:lnSpc>
                          <a:spcPct val="115000"/>
                        </a:lnSpc>
                        <a:spcAft>
                          <a:spcPts val="0"/>
                        </a:spcAft>
                        <a:tabLst>
                          <a:tab pos="613410" algn="l"/>
                          <a:tab pos="3348990" algn="l"/>
                        </a:tabLst>
                      </a:pPr>
                      <a:r>
                        <a:rPr lang="en-GB" sz="1050" b="1" i="1" dirty="0" smtClean="0">
                          <a:effectLst/>
                          <a:latin typeface="Calibri" panose="020F0502020204030204" pitchFamily="34" charset="0"/>
                          <a:ea typeface="Calibri" panose="020F0502020204030204" pitchFamily="34" charset="0"/>
                          <a:cs typeface="Times New Roman" panose="02020603050405020304" pitchFamily="18" charset="0"/>
                        </a:rPr>
                        <a:t>Vein</a:t>
                      </a:r>
                      <a:endParaRPr lang="en-GB" sz="105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050" dirty="0" smtClean="0">
                          <a:effectLst/>
                          <a:latin typeface="Calibri" panose="020F0502020204030204" pitchFamily="34" charset="0"/>
                          <a:ea typeface="Calibri" panose="020F0502020204030204" pitchFamily="34" charset="0"/>
                          <a:cs typeface="Times New Roman" panose="02020603050405020304" pitchFamily="18" charset="0"/>
                        </a:rPr>
                        <a:t>Blood vessel that carries blood towards the heart.</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50046">
                <a:tc>
                  <a:txBody>
                    <a:bodyPr/>
                    <a:lstStyle/>
                    <a:p>
                      <a:pPr marL="0" marR="0" lvl="0" indent="0" algn="l" defTabSz="914400" rtl="0" eaLnBrk="1" fontAlgn="auto" latinLnBrk="0" hangingPunct="1">
                        <a:lnSpc>
                          <a:spcPct val="115000"/>
                        </a:lnSpc>
                        <a:spcBef>
                          <a:spcPts val="0"/>
                        </a:spcBef>
                        <a:spcAft>
                          <a:spcPts val="0"/>
                        </a:spcAft>
                        <a:buClrTx/>
                        <a:buSzTx/>
                        <a:buFontTx/>
                        <a:buNone/>
                        <a:tabLst>
                          <a:tab pos="613410" algn="l"/>
                          <a:tab pos="3348990" algn="l"/>
                        </a:tabLst>
                        <a:defRPr/>
                      </a:pPr>
                      <a:r>
                        <a:rPr lang="en-GB" sz="1050" b="1" i="1" dirty="0" smtClean="0">
                          <a:effectLst/>
                          <a:latin typeface="Calibri" panose="020F0502020204030204" pitchFamily="34" charset="0"/>
                          <a:ea typeface="Calibri" panose="020F0502020204030204" pitchFamily="34" charset="0"/>
                          <a:cs typeface="Times New Roman" panose="02020603050405020304" pitchFamily="18" charset="0"/>
                        </a:rPr>
                        <a:t>White</a:t>
                      </a:r>
                      <a:r>
                        <a:rPr lang="en-GB" sz="1050" b="1" i="1" baseline="0" dirty="0" smtClean="0">
                          <a:effectLst/>
                          <a:latin typeface="Calibri" panose="020F0502020204030204" pitchFamily="34" charset="0"/>
                          <a:ea typeface="Calibri" panose="020F0502020204030204" pitchFamily="34" charset="0"/>
                          <a:cs typeface="Times New Roman" panose="02020603050405020304" pitchFamily="18" charset="0"/>
                        </a:rPr>
                        <a:t> blood cells</a:t>
                      </a:r>
                      <a:endParaRPr lang="en-GB" sz="1050" b="1" i="1"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050" dirty="0" smtClean="0">
                          <a:effectLst/>
                          <a:latin typeface="Calibri" panose="020F0502020204030204" pitchFamily="34" charset="0"/>
                          <a:ea typeface="Calibri" panose="020F0502020204030204" pitchFamily="34" charset="0"/>
                          <a:cs typeface="Times New Roman" panose="02020603050405020304" pitchFamily="18" charset="0"/>
                        </a:rPr>
                        <a:t>Cells that fight microorganisms in the body</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98" name="TextBox 97"/>
          <p:cNvSpPr txBox="1"/>
          <p:nvPr/>
        </p:nvSpPr>
        <p:spPr>
          <a:xfrm>
            <a:off x="128789" y="839436"/>
            <a:ext cx="4815481" cy="276999"/>
          </a:xfrm>
          <a:prstGeom prst="rect">
            <a:avLst/>
          </a:prstGeom>
          <a:solidFill>
            <a:srgbClr val="FFFF00"/>
          </a:solidFill>
        </p:spPr>
        <p:txBody>
          <a:bodyPr wrap="square" rtlCol="0">
            <a:spAutoFit/>
          </a:bodyPr>
          <a:lstStyle/>
          <a:p>
            <a:pPr algn="ctr"/>
            <a:r>
              <a:rPr lang="en-GB" sz="1200" b="1" dirty="0"/>
              <a:t>The Blood</a:t>
            </a:r>
          </a:p>
        </p:txBody>
      </p:sp>
      <p:pic>
        <p:nvPicPr>
          <p:cNvPr id="11" name="Picture 10"/>
          <p:cNvPicPr>
            <a:picLocks noChangeAspect="1"/>
          </p:cNvPicPr>
          <p:nvPr/>
        </p:nvPicPr>
        <p:blipFill rotWithShape="1">
          <a:blip r:embed="rId2">
            <a:extLst>
              <a:ext uri="{28A0092B-C50C-407E-A947-70E740481C1C}">
                <a14:useLocalDpi xmlns:a14="http://schemas.microsoft.com/office/drawing/2010/main" val="0"/>
              </a:ext>
            </a:extLst>
          </a:blip>
          <a:srcRect l="8390" t="4352" r="20627" b="5064"/>
          <a:stretch/>
        </p:blipFill>
        <p:spPr>
          <a:xfrm>
            <a:off x="3125274" y="1136311"/>
            <a:ext cx="1798994" cy="1744808"/>
          </a:xfrm>
          <a:prstGeom prst="rect">
            <a:avLst/>
          </a:prstGeom>
        </p:spPr>
      </p:pic>
      <p:sp>
        <p:nvSpPr>
          <p:cNvPr id="18" name="TextBox 17"/>
          <p:cNvSpPr txBox="1"/>
          <p:nvPr/>
        </p:nvSpPr>
        <p:spPr>
          <a:xfrm>
            <a:off x="803765" y="3327851"/>
            <a:ext cx="1798749" cy="1169551"/>
          </a:xfrm>
          <a:prstGeom prst="rect">
            <a:avLst/>
          </a:prstGeom>
          <a:solidFill>
            <a:schemeClr val="bg1"/>
          </a:solidFill>
        </p:spPr>
        <p:txBody>
          <a:bodyPr wrap="square" rtlCol="0">
            <a:spAutoFit/>
          </a:bodyPr>
          <a:lstStyle/>
          <a:p>
            <a:pPr algn="r"/>
            <a:r>
              <a:rPr lang="en-GB" sz="1000" dirty="0"/>
              <a:t>These are disc shaped and biconcave. This increases their surface area. They can absorb and more oxygen. Red blood cells don’t have a nucleus to make more room for haemoglobin.</a:t>
            </a:r>
            <a:endParaRPr lang="en-GB" sz="1000" b="1" dirty="0"/>
          </a:p>
        </p:txBody>
      </p:sp>
      <p:sp>
        <p:nvSpPr>
          <p:cNvPr id="19" name="TextBox 18"/>
          <p:cNvSpPr txBox="1"/>
          <p:nvPr/>
        </p:nvSpPr>
        <p:spPr>
          <a:xfrm>
            <a:off x="128789" y="3009983"/>
            <a:ext cx="2448736" cy="276999"/>
          </a:xfrm>
          <a:prstGeom prst="rect">
            <a:avLst/>
          </a:prstGeom>
          <a:solidFill>
            <a:srgbClr val="FFFF00"/>
          </a:solidFill>
        </p:spPr>
        <p:txBody>
          <a:bodyPr wrap="square" rtlCol="0">
            <a:spAutoFit/>
          </a:bodyPr>
          <a:lstStyle/>
          <a:p>
            <a:pPr algn="ctr"/>
            <a:r>
              <a:rPr lang="en-GB" sz="1200" b="1" dirty="0"/>
              <a:t>Red Blood Cells</a:t>
            </a:r>
          </a:p>
        </p:txBody>
      </p:sp>
      <p:sp>
        <p:nvSpPr>
          <p:cNvPr id="20" name="TextBox 19"/>
          <p:cNvSpPr txBox="1"/>
          <p:nvPr/>
        </p:nvSpPr>
        <p:spPr>
          <a:xfrm>
            <a:off x="2640169" y="2990994"/>
            <a:ext cx="2304102" cy="276999"/>
          </a:xfrm>
          <a:prstGeom prst="rect">
            <a:avLst/>
          </a:prstGeom>
          <a:solidFill>
            <a:srgbClr val="FFFF00"/>
          </a:solidFill>
        </p:spPr>
        <p:txBody>
          <a:bodyPr wrap="square" rtlCol="0">
            <a:spAutoFit/>
          </a:bodyPr>
          <a:lstStyle/>
          <a:p>
            <a:pPr algn="ctr"/>
            <a:r>
              <a:rPr lang="en-GB" sz="1200" b="1" dirty="0"/>
              <a:t>White Blood Cells</a:t>
            </a:r>
          </a:p>
        </p:txBody>
      </p:sp>
      <p:sp>
        <p:nvSpPr>
          <p:cNvPr id="21" name="TextBox 20"/>
          <p:cNvSpPr txBox="1"/>
          <p:nvPr/>
        </p:nvSpPr>
        <p:spPr>
          <a:xfrm>
            <a:off x="127545" y="4972114"/>
            <a:ext cx="2530727" cy="900246"/>
          </a:xfrm>
          <a:prstGeom prst="rect">
            <a:avLst/>
          </a:prstGeom>
          <a:solidFill>
            <a:schemeClr val="bg1"/>
          </a:solidFill>
        </p:spPr>
        <p:txBody>
          <a:bodyPr wrap="square" rtlCol="0">
            <a:spAutoFit/>
          </a:bodyPr>
          <a:lstStyle/>
          <a:p>
            <a:pPr algn="r"/>
            <a:r>
              <a:rPr lang="en-GB" sz="1050" dirty="0"/>
              <a:t>This makes up most of the blood. It is mostly made of water, but with substances like glucose, proteins, ions and carbon dioxide dissolved in it. The other components are suspended in the plasma.</a:t>
            </a:r>
            <a:endParaRPr lang="en-GB" sz="1050" b="1" dirty="0"/>
          </a:p>
        </p:txBody>
      </p:sp>
      <p:sp>
        <p:nvSpPr>
          <p:cNvPr id="22" name="TextBox 21"/>
          <p:cNvSpPr txBox="1"/>
          <p:nvPr/>
        </p:nvSpPr>
        <p:spPr>
          <a:xfrm>
            <a:off x="128789" y="4675503"/>
            <a:ext cx="2448017" cy="276999"/>
          </a:xfrm>
          <a:prstGeom prst="rect">
            <a:avLst/>
          </a:prstGeom>
          <a:solidFill>
            <a:srgbClr val="FFFF00"/>
          </a:solidFill>
        </p:spPr>
        <p:txBody>
          <a:bodyPr wrap="square" rtlCol="0">
            <a:spAutoFit/>
          </a:bodyPr>
          <a:lstStyle/>
          <a:p>
            <a:pPr algn="ctr"/>
            <a:r>
              <a:rPr lang="en-GB" sz="1200" b="1" dirty="0"/>
              <a:t>Plasma</a:t>
            </a:r>
          </a:p>
        </p:txBody>
      </p:sp>
      <p:sp>
        <p:nvSpPr>
          <p:cNvPr id="23" name="TextBox 22"/>
          <p:cNvSpPr txBox="1"/>
          <p:nvPr/>
        </p:nvSpPr>
        <p:spPr>
          <a:xfrm>
            <a:off x="3629087" y="5023483"/>
            <a:ext cx="1396112" cy="1731243"/>
          </a:xfrm>
          <a:prstGeom prst="rect">
            <a:avLst/>
          </a:prstGeom>
          <a:solidFill>
            <a:schemeClr val="bg1"/>
          </a:solidFill>
        </p:spPr>
        <p:txBody>
          <a:bodyPr wrap="square" rtlCol="0">
            <a:spAutoFit/>
          </a:bodyPr>
          <a:lstStyle/>
          <a:p>
            <a:pPr algn="r"/>
            <a:r>
              <a:rPr lang="en-GB" sz="1050" dirty="0"/>
              <a:t>Platelets are </a:t>
            </a:r>
            <a:r>
              <a:rPr lang="en-GB" sz="1050" i="1" dirty="0"/>
              <a:t>fragments </a:t>
            </a:r>
            <a:r>
              <a:rPr lang="en-GB" sz="1050" dirty="0"/>
              <a:t>of cells. Their function is to start the process of </a:t>
            </a:r>
            <a:r>
              <a:rPr lang="en-GB" sz="1050" b="1" dirty="0"/>
              <a:t>clotting </a:t>
            </a:r>
            <a:r>
              <a:rPr lang="en-GB" sz="1050" dirty="0"/>
              <a:t>at a wound. The clot blocks the injury until proper healing can happen, preventing excessive blood loss</a:t>
            </a:r>
            <a:r>
              <a:rPr lang="en-GB" sz="1200" dirty="0"/>
              <a:t>.</a:t>
            </a:r>
            <a:endParaRPr lang="en-GB" sz="1200" b="1" dirty="0"/>
          </a:p>
        </p:txBody>
      </p:sp>
      <p:sp>
        <p:nvSpPr>
          <p:cNvPr id="24" name="TextBox 23"/>
          <p:cNvSpPr txBox="1"/>
          <p:nvPr/>
        </p:nvSpPr>
        <p:spPr>
          <a:xfrm>
            <a:off x="2638418" y="4651289"/>
            <a:ext cx="2386781" cy="276999"/>
          </a:xfrm>
          <a:prstGeom prst="rect">
            <a:avLst/>
          </a:prstGeom>
          <a:solidFill>
            <a:srgbClr val="FFFF00"/>
          </a:solidFill>
        </p:spPr>
        <p:txBody>
          <a:bodyPr wrap="square" rtlCol="0">
            <a:spAutoFit/>
          </a:bodyPr>
          <a:lstStyle/>
          <a:p>
            <a:pPr algn="ctr"/>
            <a:r>
              <a:rPr lang="en-GB" sz="1200" b="1" dirty="0"/>
              <a:t>Platelets</a:t>
            </a:r>
          </a:p>
        </p:txBody>
      </p:sp>
      <p:sp>
        <p:nvSpPr>
          <p:cNvPr id="25" name="TextBox 24"/>
          <p:cNvSpPr txBox="1"/>
          <p:nvPr/>
        </p:nvSpPr>
        <p:spPr>
          <a:xfrm>
            <a:off x="2638418" y="3286981"/>
            <a:ext cx="1504458" cy="1323439"/>
          </a:xfrm>
          <a:prstGeom prst="rect">
            <a:avLst/>
          </a:prstGeom>
          <a:solidFill>
            <a:schemeClr val="bg1"/>
          </a:solidFill>
        </p:spPr>
        <p:txBody>
          <a:bodyPr wrap="square" rtlCol="0">
            <a:spAutoFit/>
          </a:bodyPr>
          <a:lstStyle/>
          <a:p>
            <a:r>
              <a:rPr lang="en-GB" sz="1000" dirty="0"/>
              <a:t>There are different types but they are part of the immune system and fight communicable disease. They all have large nuclei, and can also change shape so they can </a:t>
            </a:r>
            <a:r>
              <a:rPr lang="en-GB" sz="1000" b="1" dirty="0"/>
              <a:t>engulf </a:t>
            </a:r>
            <a:r>
              <a:rPr lang="en-GB" sz="1000" dirty="0"/>
              <a:t>microorganisms</a:t>
            </a:r>
            <a:endParaRPr lang="en-GB" sz="1000" b="1" dirty="0"/>
          </a:p>
        </p:txBody>
      </p:sp>
      <p:pic>
        <p:nvPicPr>
          <p:cNvPr id="16" name="Picture 15"/>
          <p:cNvPicPr>
            <a:picLocks noChangeAspect="1"/>
          </p:cNvPicPr>
          <p:nvPr/>
        </p:nvPicPr>
        <p:blipFill rotWithShape="1">
          <a:blip r:embed="rId3"/>
          <a:srcRect l="16937" r="13109"/>
          <a:stretch/>
        </p:blipFill>
        <p:spPr>
          <a:xfrm>
            <a:off x="128789" y="3359217"/>
            <a:ext cx="712303" cy="762691"/>
          </a:xfrm>
          <a:prstGeom prst="rect">
            <a:avLst/>
          </a:prstGeom>
        </p:spPr>
      </p:pic>
      <p:pic>
        <p:nvPicPr>
          <p:cNvPr id="26" name="Picture 25"/>
          <p:cNvPicPr>
            <a:picLocks noChangeAspect="1"/>
          </p:cNvPicPr>
          <p:nvPr/>
        </p:nvPicPr>
        <p:blipFill>
          <a:blip r:embed="rId4"/>
          <a:stretch>
            <a:fillRect/>
          </a:stretch>
        </p:blipFill>
        <p:spPr>
          <a:xfrm rot="5400000">
            <a:off x="3945206" y="3532740"/>
            <a:ext cx="1206850" cy="785755"/>
          </a:xfrm>
          <a:prstGeom prst="rect">
            <a:avLst/>
          </a:prstGeom>
        </p:spPr>
      </p:pic>
      <p:pic>
        <p:nvPicPr>
          <p:cNvPr id="27" name="Picture 26"/>
          <p:cNvPicPr>
            <a:picLocks noChangeAspect="1"/>
          </p:cNvPicPr>
          <p:nvPr/>
        </p:nvPicPr>
        <p:blipFill>
          <a:blip r:embed="rId5"/>
          <a:stretch>
            <a:fillRect/>
          </a:stretch>
        </p:blipFill>
        <p:spPr>
          <a:xfrm>
            <a:off x="2745893" y="5088867"/>
            <a:ext cx="1080113" cy="1080113"/>
          </a:xfrm>
          <a:prstGeom prst="rect">
            <a:avLst/>
          </a:prstGeom>
        </p:spPr>
      </p:pic>
      <p:pic>
        <p:nvPicPr>
          <p:cNvPr id="28" name="Picture 27"/>
          <p:cNvPicPr>
            <a:picLocks noChangeAspect="1"/>
          </p:cNvPicPr>
          <p:nvPr/>
        </p:nvPicPr>
        <p:blipFill rotWithShape="1">
          <a:blip r:embed="rId6"/>
          <a:srcRect t="19900" r="15647" b="2999"/>
          <a:stretch/>
        </p:blipFill>
        <p:spPr>
          <a:xfrm>
            <a:off x="252355" y="5850290"/>
            <a:ext cx="1438164" cy="993564"/>
          </a:xfrm>
          <a:prstGeom prst="rect">
            <a:avLst/>
          </a:prstGeom>
        </p:spPr>
      </p:pic>
      <p:sp>
        <p:nvSpPr>
          <p:cNvPr id="32" name="TextBox 31"/>
          <p:cNvSpPr txBox="1"/>
          <p:nvPr/>
        </p:nvSpPr>
        <p:spPr>
          <a:xfrm>
            <a:off x="5093998" y="2626277"/>
            <a:ext cx="3934092" cy="276999"/>
          </a:xfrm>
          <a:prstGeom prst="rect">
            <a:avLst/>
          </a:prstGeom>
          <a:solidFill>
            <a:srgbClr val="FFFF00"/>
          </a:solidFill>
        </p:spPr>
        <p:txBody>
          <a:bodyPr wrap="square" rtlCol="0">
            <a:spAutoFit/>
          </a:bodyPr>
          <a:lstStyle/>
          <a:p>
            <a:pPr algn="ctr"/>
            <a:r>
              <a:rPr lang="en-GB" sz="1200" b="1" dirty="0"/>
              <a:t>Blood Vessels</a:t>
            </a:r>
          </a:p>
        </p:txBody>
      </p:sp>
      <p:sp>
        <p:nvSpPr>
          <p:cNvPr id="33" name="TextBox 32"/>
          <p:cNvSpPr txBox="1"/>
          <p:nvPr/>
        </p:nvSpPr>
        <p:spPr>
          <a:xfrm>
            <a:off x="5093998" y="2901112"/>
            <a:ext cx="5333942" cy="261610"/>
          </a:xfrm>
          <a:prstGeom prst="rect">
            <a:avLst/>
          </a:prstGeom>
          <a:solidFill>
            <a:schemeClr val="bg1"/>
          </a:solidFill>
        </p:spPr>
        <p:txBody>
          <a:bodyPr wrap="square" rtlCol="0">
            <a:spAutoFit/>
          </a:bodyPr>
          <a:lstStyle/>
          <a:p>
            <a:r>
              <a:rPr lang="en-GB" sz="1050" dirty="0"/>
              <a:t>There are three types of blood vessel; arteries, veins and capillaries</a:t>
            </a:r>
            <a:endParaRPr lang="en-GB" sz="1050" b="1" dirty="0"/>
          </a:p>
        </p:txBody>
      </p:sp>
      <p:sp>
        <p:nvSpPr>
          <p:cNvPr id="34" name="TextBox 33"/>
          <p:cNvSpPr txBox="1"/>
          <p:nvPr/>
        </p:nvSpPr>
        <p:spPr>
          <a:xfrm>
            <a:off x="5097006" y="3329985"/>
            <a:ext cx="1267596" cy="276999"/>
          </a:xfrm>
          <a:prstGeom prst="rect">
            <a:avLst/>
          </a:prstGeom>
          <a:solidFill>
            <a:srgbClr val="FFFF00"/>
          </a:solidFill>
        </p:spPr>
        <p:txBody>
          <a:bodyPr wrap="square" rtlCol="0">
            <a:spAutoFit/>
          </a:bodyPr>
          <a:lstStyle/>
          <a:p>
            <a:pPr algn="ctr"/>
            <a:r>
              <a:rPr lang="en-GB" sz="1200" b="1" dirty="0"/>
              <a:t>Arteries</a:t>
            </a:r>
          </a:p>
        </p:txBody>
      </p:sp>
      <p:sp>
        <p:nvSpPr>
          <p:cNvPr id="38" name="TextBox 37"/>
          <p:cNvSpPr txBox="1"/>
          <p:nvPr/>
        </p:nvSpPr>
        <p:spPr>
          <a:xfrm>
            <a:off x="5097004" y="3621843"/>
            <a:ext cx="1267598" cy="938719"/>
          </a:xfrm>
          <a:prstGeom prst="rect">
            <a:avLst/>
          </a:prstGeom>
          <a:solidFill>
            <a:schemeClr val="bg1"/>
          </a:solidFill>
        </p:spPr>
        <p:txBody>
          <a:bodyPr wrap="square" rtlCol="0">
            <a:spAutoFit/>
          </a:bodyPr>
          <a:lstStyle/>
          <a:p>
            <a:r>
              <a:rPr lang="en-GB" sz="1100" dirty="0"/>
              <a:t>These carry blood at high pressure AWAY from the heart. They have a thick elastic wall </a:t>
            </a:r>
            <a:endParaRPr lang="en-GB" sz="1100" b="1" dirty="0"/>
          </a:p>
        </p:txBody>
      </p:sp>
      <p:pic>
        <p:nvPicPr>
          <p:cNvPr id="29" name="Picture 28"/>
          <p:cNvPicPr>
            <a:picLocks noChangeAspect="1"/>
          </p:cNvPicPr>
          <p:nvPr/>
        </p:nvPicPr>
        <p:blipFill rotWithShape="1">
          <a:blip r:embed="rId7" cstate="print">
            <a:extLst>
              <a:ext uri="{28A0092B-C50C-407E-A947-70E740481C1C}">
                <a14:useLocalDpi xmlns:a14="http://schemas.microsoft.com/office/drawing/2010/main" val="0"/>
              </a:ext>
            </a:extLst>
          </a:blip>
          <a:srcRect l="24929" t="11643" r="25951" b="1784"/>
          <a:stretch/>
        </p:blipFill>
        <p:spPr>
          <a:xfrm>
            <a:off x="5300054" y="4642877"/>
            <a:ext cx="869444" cy="861965"/>
          </a:xfrm>
          <a:prstGeom prst="rect">
            <a:avLst/>
          </a:prstGeom>
        </p:spPr>
      </p:pic>
      <p:sp>
        <p:nvSpPr>
          <p:cNvPr id="39" name="TextBox 38"/>
          <p:cNvSpPr txBox="1"/>
          <p:nvPr/>
        </p:nvSpPr>
        <p:spPr>
          <a:xfrm>
            <a:off x="6427246" y="3671080"/>
            <a:ext cx="1267596" cy="1546577"/>
          </a:xfrm>
          <a:prstGeom prst="rect">
            <a:avLst/>
          </a:prstGeom>
          <a:solidFill>
            <a:schemeClr val="bg1"/>
          </a:solidFill>
        </p:spPr>
        <p:txBody>
          <a:bodyPr wrap="square" rtlCol="0">
            <a:spAutoFit/>
          </a:bodyPr>
          <a:lstStyle/>
          <a:p>
            <a:r>
              <a:rPr lang="en-GB" sz="1050" dirty="0"/>
              <a:t>These carry blood at lower pressure back to  the heart. They have a much thinner wall. They also contain valves to prevent backflow of the blood.</a:t>
            </a:r>
            <a:endParaRPr lang="en-GB" sz="1050" b="1" dirty="0"/>
          </a:p>
        </p:txBody>
      </p:sp>
      <p:pic>
        <p:nvPicPr>
          <p:cNvPr id="30" name="Picture 29"/>
          <p:cNvPicPr>
            <a:picLocks noChangeAspect="1"/>
          </p:cNvPicPr>
          <p:nvPr/>
        </p:nvPicPr>
        <p:blipFill>
          <a:blip r:embed="rId8"/>
          <a:stretch>
            <a:fillRect/>
          </a:stretch>
        </p:blipFill>
        <p:spPr>
          <a:xfrm>
            <a:off x="6444353" y="5110514"/>
            <a:ext cx="1023953" cy="729054"/>
          </a:xfrm>
          <a:prstGeom prst="rect">
            <a:avLst/>
          </a:prstGeom>
        </p:spPr>
      </p:pic>
      <p:sp>
        <p:nvSpPr>
          <p:cNvPr id="41" name="TextBox 40"/>
          <p:cNvSpPr txBox="1"/>
          <p:nvPr/>
        </p:nvSpPr>
        <p:spPr>
          <a:xfrm>
            <a:off x="7766649" y="3681113"/>
            <a:ext cx="1256682" cy="1446550"/>
          </a:xfrm>
          <a:prstGeom prst="rect">
            <a:avLst/>
          </a:prstGeom>
          <a:solidFill>
            <a:schemeClr val="bg1"/>
          </a:solidFill>
        </p:spPr>
        <p:txBody>
          <a:bodyPr wrap="square" rtlCol="0">
            <a:spAutoFit/>
          </a:bodyPr>
          <a:lstStyle/>
          <a:p>
            <a:r>
              <a:rPr lang="en-GB" sz="1100" dirty="0"/>
              <a:t>These are where exchange takes place so the wall are only one cell thick. They connect the arteries and the veins.</a:t>
            </a:r>
            <a:endParaRPr lang="en-GB" sz="1100" b="1" dirty="0"/>
          </a:p>
        </p:txBody>
      </p:sp>
      <p:pic>
        <p:nvPicPr>
          <p:cNvPr id="31" name="Picture 30"/>
          <p:cNvPicPr>
            <a:picLocks noChangeAspect="1"/>
          </p:cNvPicPr>
          <p:nvPr/>
        </p:nvPicPr>
        <p:blipFill rotWithShape="1">
          <a:blip r:embed="rId9"/>
          <a:srcRect l="7634" t="6637" r="9765" b="4133"/>
          <a:stretch/>
        </p:blipFill>
        <p:spPr>
          <a:xfrm>
            <a:off x="7643546" y="5166073"/>
            <a:ext cx="1397423" cy="815164"/>
          </a:xfrm>
          <a:prstGeom prst="rect">
            <a:avLst/>
          </a:prstGeom>
        </p:spPr>
      </p:pic>
      <p:sp>
        <p:nvSpPr>
          <p:cNvPr id="43" name="TextBox 42"/>
          <p:cNvSpPr txBox="1"/>
          <p:nvPr/>
        </p:nvSpPr>
        <p:spPr>
          <a:xfrm>
            <a:off x="6427246" y="3316352"/>
            <a:ext cx="1267596" cy="276999"/>
          </a:xfrm>
          <a:prstGeom prst="rect">
            <a:avLst/>
          </a:prstGeom>
          <a:solidFill>
            <a:srgbClr val="FFFF00"/>
          </a:solidFill>
        </p:spPr>
        <p:txBody>
          <a:bodyPr wrap="square" rtlCol="0">
            <a:spAutoFit/>
          </a:bodyPr>
          <a:lstStyle/>
          <a:p>
            <a:pPr algn="ctr"/>
            <a:r>
              <a:rPr lang="en-GB" sz="1200" b="1" dirty="0" smtClean="0"/>
              <a:t>Veins</a:t>
            </a:r>
            <a:endParaRPr lang="en-GB" sz="1200" b="1" dirty="0"/>
          </a:p>
        </p:txBody>
      </p:sp>
      <p:sp>
        <p:nvSpPr>
          <p:cNvPr id="44" name="TextBox 43"/>
          <p:cNvSpPr txBox="1"/>
          <p:nvPr/>
        </p:nvSpPr>
        <p:spPr>
          <a:xfrm>
            <a:off x="7755735" y="3339043"/>
            <a:ext cx="1267596" cy="276999"/>
          </a:xfrm>
          <a:prstGeom prst="rect">
            <a:avLst/>
          </a:prstGeom>
          <a:solidFill>
            <a:srgbClr val="FFFF00"/>
          </a:solidFill>
        </p:spPr>
        <p:txBody>
          <a:bodyPr wrap="square" rtlCol="0">
            <a:spAutoFit/>
          </a:bodyPr>
          <a:lstStyle/>
          <a:p>
            <a:pPr algn="ctr"/>
            <a:r>
              <a:rPr lang="en-GB" sz="1200" b="1" dirty="0" smtClean="0"/>
              <a:t>Capillaries</a:t>
            </a:r>
            <a:endParaRPr lang="en-GB" sz="1200" b="1" dirty="0"/>
          </a:p>
        </p:txBody>
      </p:sp>
    </p:spTree>
    <p:extLst>
      <p:ext uri="{BB962C8B-B14F-4D97-AF65-F5344CB8AC3E}">
        <p14:creationId xmlns:p14="http://schemas.microsoft.com/office/powerpoint/2010/main" val="3194064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2386</TotalTime>
  <Words>350</Words>
  <Application>Microsoft Office PowerPoint</Application>
  <PresentationFormat>On-screen Show (4:3)</PresentationFormat>
  <Paragraphs>43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Wilk</dc:creator>
  <cp:lastModifiedBy>Susan Wilk</cp:lastModifiedBy>
  <cp:revision>54</cp:revision>
  <cp:lastPrinted>2018-01-02T15:32:11Z</cp:lastPrinted>
  <dcterms:created xsi:type="dcterms:W3CDTF">2017-08-01T21:04:47Z</dcterms:created>
  <dcterms:modified xsi:type="dcterms:W3CDTF">2018-01-02T15:32:24Z</dcterms:modified>
</cp:coreProperties>
</file>